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ileron" pitchFamily="2" charset="77"/>
      <p:regular r:id="rId19"/>
    </p:embeddedFont>
    <p:embeddedFont>
      <p:font typeface="Aileron Bold" pitchFamily="2" charset="77"/>
      <p:regular r:id="rId20"/>
      <p:bold r:id="rId21"/>
    </p:embeddedFont>
    <p:embeddedFont>
      <p:font typeface="Canva Sans" panose="020B0503030501040103" pitchFamily="34" charset="0"/>
      <p:regular r:id="rId22"/>
    </p:embeddedFont>
    <p:embeddedFont>
      <p:font typeface="TT Hoves" panose="02000003020000060003" pitchFamily="2" charset="0"/>
      <p:regular r:id="rId23"/>
    </p:embeddedFont>
    <p:embeddedFont>
      <p:font typeface="TT Hoves Bold" panose="02000003020000060003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4627" autoAdjust="0"/>
  </p:normalViewPr>
  <p:slideViewPr>
    <p:cSldViewPr>
      <p:cViewPr varScale="1">
        <p:scale>
          <a:sx n="70" d="100"/>
          <a:sy n="70" d="100"/>
        </p:scale>
        <p:origin x="20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Rui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Anna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Giulia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Giulia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Leon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Leon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Paula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Rui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Rui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Rui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Anna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Leon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Paula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Julian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Julian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Julian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9.pn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1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9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6886" y="5417951"/>
            <a:ext cx="14495650" cy="219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0"/>
              </a:lnSpc>
            </a:pPr>
            <a:r>
              <a:rPr lang="en-US" sz="19300" b="1" spc="-131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CONNECT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553372"/>
            <a:chOff x="0" y="0"/>
            <a:chExt cx="4274726" cy="1457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45744"/>
            </a:xfrm>
            <a:custGeom>
              <a:avLst/>
              <a:gdLst/>
              <a:ahLst/>
              <a:cxnLst/>
              <a:rect l="l" t="t" r="r" b="b"/>
              <a:pathLst>
                <a:path w="4274726" h="145744">
                  <a:moveTo>
                    <a:pt x="0" y="0"/>
                  </a:moveTo>
                  <a:lnTo>
                    <a:pt x="4274726" y="0"/>
                  </a:lnTo>
                  <a:lnTo>
                    <a:pt x="4274726" y="145744"/>
                  </a:lnTo>
                  <a:lnTo>
                    <a:pt x="0" y="145744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183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61436" y="1052656"/>
            <a:ext cx="4141332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 spc="-5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Group 05 - Digital art - EPS </a:t>
            </a:r>
          </a:p>
        </p:txBody>
      </p:sp>
      <p:sp>
        <p:nvSpPr>
          <p:cNvPr id="7" name="Freeform 7"/>
          <p:cNvSpPr/>
          <p:nvPr/>
        </p:nvSpPr>
        <p:spPr>
          <a:xfrm>
            <a:off x="9954166" y="3250872"/>
            <a:ext cx="7305134" cy="1305793"/>
          </a:xfrm>
          <a:custGeom>
            <a:avLst/>
            <a:gdLst/>
            <a:ahLst/>
            <a:cxnLst/>
            <a:rect l="l" t="t" r="r" b="b"/>
            <a:pathLst>
              <a:path w="7305134" h="1305793">
                <a:moveTo>
                  <a:pt x="0" y="0"/>
                </a:moveTo>
                <a:lnTo>
                  <a:pt x="7305134" y="0"/>
                </a:lnTo>
                <a:lnTo>
                  <a:pt x="7305134" y="1305792"/>
                </a:lnTo>
                <a:lnTo>
                  <a:pt x="0" y="130579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8" name="Freeform 8"/>
          <p:cNvSpPr/>
          <p:nvPr/>
        </p:nvSpPr>
        <p:spPr>
          <a:xfrm>
            <a:off x="1028700" y="8563450"/>
            <a:ext cx="3254525" cy="694850"/>
          </a:xfrm>
          <a:custGeom>
            <a:avLst/>
            <a:gdLst/>
            <a:ahLst/>
            <a:cxnLst/>
            <a:rect l="l" t="t" r="r" b="b"/>
            <a:pathLst>
              <a:path w="3254525" h="694850">
                <a:moveTo>
                  <a:pt x="0" y="0"/>
                </a:moveTo>
                <a:lnTo>
                  <a:pt x="3254525" y="0"/>
                </a:lnTo>
                <a:lnTo>
                  <a:pt x="3254525" y="694850"/>
                </a:lnTo>
                <a:lnTo>
                  <a:pt x="0" y="6948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25150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-11837894" y="1305386"/>
            <a:ext cx="17664657" cy="17664657"/>
          </a:xfrm>
          <a:custGeom>
            <a:avLst/>
            <a:gdLst/>
            <a:ahLst/>
            <a:cxnLst/>
            <a:rect l="l" t="t" r="r" b="b"/>
            <a:pathLst>
              <a:path w="17664657" h="17664657">
                <a:moveTo>
                  <a:pt x="0" y="0"/>
                </a:moveTo>
                <a:lnTo>
                  <a:pt x="17664657" y="0"/>
                </a:lnTo>
                <a:lnTo>
                  <a:pt x="17664657" y="17664657"/>
                </a:lnTo>
                <a:lnTo>
                  <a:pt x="0" y="176646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Freeform 10"/>
          <p:cNvSpPr/>
          <p:nvPr/>
        </p:nvSpPr>
        <p:spPr>
          <a:xfrm>
            <a:off x="1028700" y="2823795"/>
            <a:ext cx="5200139" cy="4793828"/>
          </a:xfrm>
          <a:custGeom>
            <a:avLst/>
            <a:gdLst/>
            <a:ahLst/>
            <a:cxnLst/>
            <a:rect l="l" t="t" r="r" b="b"/>
            <a:pathLst>
              <a:path w="5200139" h="4793828">
                <a:moveTo>
                  <a:pt x="0" y="0"/>
                </a:moveTo>
                <a:lnTo>
                  <a:pt x="5200139" y="0"/>
                </a:lnTo>
                <a:lnTo>
                  <a:pt x="5200139" y="4793829"/>
                </a:lnTo>
                <a:lnTo>
                  <a:pt x="0" y="47938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47255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TextBox 11"/>
          <p:cNvSpPr txBox="1"/>
          <p:nvPr/>
        </p:nvSpPr>
        <p:spPr>
          <a:xfrm>
            <a:off x="9144000" y="7744427"/>
            <a:ext cx="7722649" cy="1411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640"/>
              </a:lnSpc>
            </a:pPr>
            <a:r>
              <a:rPr lang="en-US" sz="13300" b="1" spc="-904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and share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20972" y="1052656"/>
            <a:ext cx="8271908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Leon - Giulia - Julian - Paula - Rui - Anna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392" y="1028700"/>
            <a:ext cx="1577884" cy="464881"/>
            <a:chOff x="0" y="0"/>
            <a:chExt cx="415574" cy="12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5574" cy="122438"/>
            </a:xfrm>
            <a:custGeom>
              <a:avLst/>
              <a:gdLst/>
              <a:ahLst/>
              <a:cxnLst/>
              <a:rect l="l" t="t" r="r" b="b"/>
              <a:pathLst>
                <a:path w="415574" h="122438">
                  <a:moveTo>
                    <a:pt x="0" y="0"/>
                  </a:moveTo>
                  <a:lnTo>
                    <a:pt x="415574" y="0"/>
                  </a:lnTo>
                  <a:lnTo>
                    <a:pt x="415574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D75025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5574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8678478" y="-3829112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TextBox 6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98576" y="1042065"/>
            <a:ext cx="180975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Software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34106" y="2774762"/>
            <a:ext cx="13511094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9999" b="1" spc="-679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Software development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1843856"/>
            <a:ext cx="3240206" cy="6599288"/>
          </a:xfrm>
          <a:custGeom>
            <a:avLst/>
            <a:gdLst/>
            <a:ahLst/>
            <a:cxnLst/>
            <a:rect l="l" t="t" r="r" b="b"/>
            <a:pathLst>
              <a:path w="3240206" h="6599288">
                <a:moveTo>
                  <a:pt x="0" y="0"/>
                </a:moveTo>
                <a:lnTo>
                  <a:pt x="3240206" y="0"/>
                </a:lnTo>
                <a:lnTo>
                  <a:pt x="3240206" y="6599288"/>
                </a:lnTo>
                <a:lnTo>
                  <a:pt x="0" y="659928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0973" b="-12955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6" name="Freeform 16"/>
          <p:cNvSpPr/>
          <p:nvPr/>
        </p:nvSpPr>
        <p:spPr>
          <a:xfrm>
            <a:off x="8495694" y="4302924"/>
            <a:ext cx="4207874" cy="7171166"/>
          </a:xfrm>
          <a:custGeom>
            <a:avLst/>
            <a:gdLst/>
            <a:ahLst/>
            <a:cxnLst/>
            <a:rect l="l" t="t" r="r" b="b"/>
            <a:pathLst>
              <a:path w="4207874" h="7171166">
                <a:moveTo>
                  <a:pt x="0" y="0"/>
                </a:moveTo>
                <a:lnTo>
                  <a:pt x="4207874" y="0"/>
                </a:lnTo>
                <a:lnTo>
                  <a:pt x="4207874" y="7171166"/>
                </a:lnTo>
                <a:lnTo>
                  <a:pt x="0" y="717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7" name="Freeform 17"/>
          <p:cNvSpPr/>
          <p:nvPr/>
        </p:nvSpPr>
        <p:spPr>
          <a:xfrm>
            <a:off x="13051426" y="4302924"/>
            <a:ext cx="4207874" cy="7161289"/>
          </a:xfrm>
          <a:custGeom>
            <a:avLst/>
            <a:gdLst/>
            <a:ahLst/>
            <a:cxnLst/>
            <a:rect l="l" t="t" r="r" b="b"/>
            <a:pathLst>
              <a:path w="4207874" h="7161289">
                <a:moveTo>
                  <a:pt x="0" y="0"/>
                </a:moveTo>
                <a:lnTo>
                  <a:pt x="4207874" y="0"/>
                </a:lnTo>
                <a:lnTo>
                  <a:pt x="4207874" y="7161288"/>
                </a:lnTo>
                <a:lnTo>
                  <a:pt x="0" y="716128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8" name="TextBox 18"/>
          <p:cNvSpPr txBox="1"/>
          <p:nvPr/>
        </p:nvSpPr>
        <p:spPr>
          <a:xfrm>
            <a:off x="2008494" y="8824144"/>
            <a:ext cx="6635204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Stack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Next.js, Supabase, deployed on Vercel.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endParaRPr lang="en-US" sz="260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619833" y="8995350"/>
            <a:ext cx="237412" cy="245024"/>
            <a:chOff x="0" y="0"/>
            <a:chExt cx="79476" cy="820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9476" cy="82024"/>
            </a:xfrm>
            <a:custGeom>
              <a:avLst/>
              <a:gdLst/>
              <a:ahLst/>
              <a:cxnLst/>
              <a:rect l="l" t="t" r="r" b="b"/>
              <a:pathLst>
                <a:path w="79476" h="82024">
                  <a:moveTo>
                    <a:pt x="0" y="0"/>
                  </a:moveTo>
                  <a:lnTo>
                    <a:pt x="79476" y="0"/>
                  </a:lnTo>
                  <a:lnTo>
                    <a:pt x="79476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D75025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5250"/>
              <a:ext cx="79476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723632" y="-3701225"/>
            <a:ext cx="16416927" cy="16416927"/>
          </a:xfrm>
          <a:custGeom>
            <a:avLst/>
            <a:gdLst/>
            <a:ahLst/>
            <a:cxnLst/>
            <a:rect l="l" t="t" r="r" b="b"/>
            <a:pathLst>
              <a:path w="16416927" h="16416927">
                <a:moveTo>
                  <a:pt x="0" y="0"/>
                </a:moveTo>
                <a:lnTo>
                  <a:pt x="16416926" y="0"/>
                </a:lnTo>
                <a:lnTo>
                  <a:pt x="16416926" y="16416927"/>
                </a:lnTo>
                <a:lnTo>
                  <a:pt x="0" y="16416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13156201" y="1028700"/>
            <a:ext cx="1705837" cy="464881"/>
            <a:chOff x="0" y="0"/>
            <a:chExt cx="449274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274" cy="122438"/>
            </a:xfrm>
            <a:custGeom>
              <a:avLst/>
              <a:gdLst/>
              <a:ahLst/>
              <a:cxnLst/>
              <a:rect l="l" t="t" r="r" b="b"/>
              <a:pathLst>
                <a:path w="449274" h="122438">
                  <a:moveTo>
                    <a:pt x="0" y="0"/>
                  </a:moveTo>
                  <a:lnTo>
                    <a:pt x="449274" y="0"/>
                  </a:lnTo>
                  <a:lnTo>
                    <a:pt x="449274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F0AF1B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9274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95311" y="4507239"/>
            <a:ext cx="8286544" cy="2272283"/>
            <a:chOff x="0" y="0"/>
            <a:chExt cx="1746413" cy="478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6413" cy="478890"/>
            </a:xfrm>
            <a:custGeom>
              <a:avLst/>
              <a:gdLst/>
              <a:ahLst/>
              <a:cxnLst/>
              <a:rect l="l" t="t" r="r" b="b"/>
              <a:pathLst>
                <a:path w="1746413" h="478890">
                  <a:moveTo>
                    <a:pt x="1746413" y="54188"/>
                  </a:moveTo>
                  <a:lnTo>
                    <a:pt x="1746413" y="424702"/>
                  </a:lnTo>
                  <a:cubicBezTo>
                    <a:pt x="1746413" y="439074"/>
                    <a:pt x="1740704" y="452857"/>
                    <a:pt x="1730542" y="463019"/>
                  </a:cubicBezTo>
                  <a:cubicBezTo>
                    <a:pt x="1720380" y="473181"/>
                    <a:pt x="1706597" y="478890"/>
                    <a:pt x="1692225" y="478890"/>
                  </a:cubicBezTo>
                  <a:lnTo>
                    <a:pt x="54188" y="478890"/>
                  </a:lnTo>
                  <a:cubicBezTo>
                    <a:pt x="39816" y="478890"/>
                    <a:pt x="26034" y="473181"/>
                    <a:pt x="15871" y="463019"/>
                  </a:cubicBezTo>
                  <a:cubicBezTo>
                    <a:pt x="5709" y="452857"/>
                    <a:pt x="0" y="439074"/>
                    <a:pt x="0" y="424702"/>
                  </a:cubicBezTo>
                  <a:lnTo>
                    <a:pt x="0" y="54188"/>
                  </a:lnTo>
                  <a:cubicBezTo>
                    <a:pt x="0" y="39816"/>
                    <a:pt x="5709" y="26034"/>
                    <a:pt x="15871" y="15871"/>
                  </a:cubicBezTo>
                  <a:cubicBezTo>
                    <a:pt x="26034" y="5709"/>
                    <a:pt x="39816" y="0"/>
                    <a:pt x="54188" y="0"/>
                  </a:cubicBezTo>
                  <a:lnTo>
                    <a:pt x="1692225" y="0"/>
                  </a:lnTo>
                  <a:cubicBezTo>
                    <a:pt x="1706597" y="0"/>
                    <a:pt x="1720380" y="5709"/>
                    <a:pt x="1730542" y="15871"/>
                  </a:cubicBezTo>
                  <a:cubicBezTo>
                    <a:pt x="1740704" y="26034"/>
                    <a:pt x="1746413" y="39816"/>
                    <a:pt x="1746413" y="54188"/>
                  </a:cubicBezTo>
                  <a:close/>
                </a:path>
              </a:pathLst>
            </a:custGeom>
            <a:solidFill>
              <a:srgbClr val="F0AF1B">
                <a:alpha val="4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746413" cy="536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70976" y="4825811"/>
            <a:ext cx="7506635" cy="7390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4"/>
              </a:lnSpc>
            </a:pPr>
            <a:r>
              <a:rPr lang="en-US" sz="2932" b="1">
                <a:solidFill>
                  <a:srgbClr val="343434"/>
                </a:solidFill>
                <a:latin typeface="TT Hoves Bold"/>
                <a:ea typeface="TT Hoves Bold"/>
                <a:cs typeface="TT Hoves Bold"/>
                <a:sym typeface="TT Hoves Bold"/>
              </a:rPr>
              <a:t>Social Marketing</a:t>
            </a:r>
            <a:r>
              <a:rPr lang="en-US" sz="2932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</a:p>
          <a:p>
            <a:pPr marL="633143" lvl="1" indent="-316571" algn="l">
              <a:lnSpc>
                <a:spcPts val="4574"/>
              </a:lnSpc>
              <a:buFont typeface="Arial"/>
              <a:buChar char="•"/>
            </a:pPr>
            <a:r>
              <a:rPr lang="en-US" sz="2932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Focus on social behavioural change</a:t>
            </a:r>
          </a:p>
          <a:p>
            <a:pPr marL="633143" lvl="1" indent="-316571" algn="l">
              <a:lnSpc>
                <a:spcPts val="4574"/>
              </a:lnSpc>
              <a:buFont typeface="Arial"/>
              <a:buChar char="•"/>
            </a:pPr>
            <a:r>
              <a:rPr lang="en-US" sz="2932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Emotional value</a:t>
            </a:r>
          </a:p>
          <a:p>
            <a:pPr algn="l">
              <a:lnSpc>
                <a:spcPts val="4574"/>
              </a:lnSpc>
            </a:pPr>
            <a:endParaRPr lang="en-US" sz="2932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74"/>
              </a:lnSpc>
            </a:pPr>
            <a:r>
              <a:rPr lang="en-US" sz="2932" b="1">
                <a:solidFill>
                  <a:srgbClr val="343434"/>
                </a:solidFill>
                <a:latin typeface="TT Hoves Bold"/>
                <a:ea typeface="TT Hoves Bold"/>
                <a:cs typeface="TT Hoves Bold"/>
                <a:sym typeface="TT Hoves Bold"/>
              </a:rPr>
              <a:t>Main competitor: </a:t>
            </a:r>
          </a:p>
          <a:p>
            <a:pPr marL="633143" lvl="1" indent="-316571" algn="l">
              <a:lnSpc>
                <a:spcPts val="4574"/>
              </a:lnSpc>
              <a:buFont typeface="Arial"/>
              <a:buChar char="•"/>
            </a:pPr>
            <a:r>
              <a:rPr lang="en-US" sz="2932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The smartphone. </a:t>
            </a:r>
          </a:p>
          <a:p>
            <a:pPr marL="633143" lvl="1" indent="-316571" algn="l">
              <a:lnSpc>
                <a:spcPts val="4574"/>
              </a:lnSpc>
              <a:buFont typeface="Arial"/>
              <a:buChar char="•"/>
            </a:pPr>
            <a:r>
              <a:rPr lang="en-US" sz="2932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Strategy: Utilise it by intentional delay</a:t>
            </a:r>
          </a:p>
          <a:p>
            <a:pPr algn="l">
              <a:lnSpc>
                <a:spcPts val="4574"/>
              </a:lnSpc>
            </a:pPr>
            <a:endParaRPr lang="en-US" sz="2932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74"/>
              </a:lnSpc>
            </a:pPr>
            <a:endParaRPr lang="en-US" sz="2932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74"/>
              </a:lnSpc>
            </a:pPr>
            <a:endParaRPr lang="en-US" sz="2932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74"/>
              </a:lnSpc>
            </a:pPr>
            <a:endParaRPr lang="en-US" sz="2932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74"/>
              </a:lnSpc>
            </a:pPr>
            <a:endParaRPr lang="en-US" sz="2932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  <a:p>
            <a:pPr algn="l">
              <a:lnSpc>
                <a:spcPts val="4574"/>
              </a:lnSpc>
            </a:pPr>
            <a:endParaRPr lang="en-US" sz="2932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98576" y="1051590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08326" y="1066830"/>
            <a:ext cx="154692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Marketing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62748" y="2774762"/>
            <a:ext cx="6773241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9999" b="1" spc="-679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Marketing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708978" y="5053797"/>
            <a:ext cx="273982" cy="245024"/>
            <a:chOff x="0" y="0"/>
            <a:chExt cx="91718" cy="820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F0AF1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030267" y="6732068"/>
            <a:ext cx="7455931" cy="2526232"/>
            <a:chOff x="0" y="0"/>
            <a:chExt cx="1571359" cy="53241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71359" cy="532411"/>
            </a:xfrm>
            <a:custGeom>
              <a:avLst/>
              <a:gdLst/>
              <a:ahLst/>
              <a:cxnLst/>
              <a:rect l="l" t="t" r="r" b="b"/>
              <a:pathLst>
                <a:path w="1571359" h="532411">
                  <a:moveTo>
                    <a:pt x="1571359" y="60225"/>
                  </a:moveTo>
                  <a:lnTo>
                    <a:pt x="1571359" y="472186"/>
                  </a:lnTo>
                  <a:cubicBezTo>
                    <a:pt x="1571359" y="488159"/>
                    <a:pt x="1565014" y="503477"/>
                    <a:pt x="1553720" y="514771"/>
                  </a:cubicBezTo>
                  <a:cubicBezTo>
                    <a:pt x="1542425" y="526066"/>
                    <a:pt x="1527107" y="532411"/>
                    <a:pt x="1511134" y="532411"/>
                  </a:cubicBezTo>
                  <a:lnTo>
                    <a:pt x="60225" y="532411"/>
                  </a:lnTo>
                  <a:cubicBezTo>
                    <a:pt x="26964" y="532411"/>
                    <a:pt x="0" y="505447"/>
                    <a:pt x="0" y="472186"/>
                  </a:cubicBezTo>
                  <a:lnTo>
                    <a:pt x="0" y="60225"/>
                  </a:lnTo>
                  <a:cubicBezTo>
                    <a:pt x="0" y="44252"/>
                    <a:pt x="6345" y="28934"/>
                    <a:pt x="17639" y="17639"/>
                  </a:cubicBezTo>
                  <a:cubicBezTo>
                    <a:pt x="28934" y="6345"/>
                    <a:pt x="44252" y="0"/>
                    <a:pt x="60225" y="0"/>
                  </a:cubicBezTo>
                  <a:lnTo>
                    <a:pt x="1511134" y="0"/>
                  </a:lnTo>
                  <a:cubicBezTo>
                    <a:pt x="1544396" y="0"/>
                    <a:pt x="1571359" y="26964"/>
                    <a:pt x="1571359" y="60225"/>
                  </a:cubicBezTo>
                  <a:close/>
                </a:path>
              </a:pathLst>
            </a:custGeom>
            <a:solidFill>
              <a:srgbClr val="F0AF1B">
                <a:alpha val="4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571359" cy="589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488814" y="7239113"/>
            <a:ext cx="273982" cy="245024"/>
            <a:chOff x="0" y="0"/>
            <a:chExt cx="91718" cy="8202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F0AF1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0950812" y="7011127"/>
            <a:ext cx="10428231" cy="224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4"/>
              </a:lnSpc>
            </a:pPr>
            <a:r>
              <a:rPr lang="en-US" sz="2932" b="1">
                <a:solidFill>
                  <a:srgbClr val="343434"/>
                </a:solidFill>
                <a:latin typeface="TT Hoves Bold"/>
                <a:ea typeface="TT Hoves Bold"/>
                <a:cs typeface="TT Hoves Bold"/>
                <a:sym typeface="TT Hoves Bold"/>
              </a:rPr>
              <a:t>Action plan</a:t>
            </a:r>
            <a:r>
              <a:rPr lang="en-US" sz="2932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 </a:t>
            </a:r>
          </a:p>
          <a:p>
            <a:pPr marL="633143" lvl="1" indent="-316571" algn="l">
              <a:lnSpc>
                <a:spcPts val="4574"/>
              </a:lnSpc>
              <a:buFont typeface="Arial"/>
              <a:buChar char="•"/>
            </a:pPr>
            <a:r>
              <a:rPr lang="en-US" sz="2932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Guerrilla marketing in stations  </a:t>
            </a:r>
          </a:p>
          <a:p>
            <a:pPr marL="633143" lvl="1" indent="-316571" algn="l">
              <a:lnSpc>
                <a:spcPts val="4574"/>
              </a:lnSpc>
              <a:buFont typeface="Arial"/>
              <a:buChar char="•"/>
            </a:pPr>
            <a:r>
              <a:rPr lang="en-US" sz="2932">
                <a:solidFill>
                  <a:srgbClr val="343434"/>
                </a:solidFill>
                <a:latin typeface="TT Hoves"/>
                <a:ea typeface="TT Hoves"/>
                <a:cs typeface="TT Hoves"/>
                <a:sym typeface="TT Hoves"/>
              </a:rPr>
              <a:t>Digital storytelling via social media.</a:t>
            </a:r>
          </a:p>
          <a:p>
            <a:pPr algn="l">
              <a:lnSpc>
                <a:spcPts val="4574"/>
              </a:lnSpc>
            </a:pPr>
            <a:endParaRPr lang="en-US" sz="2932">
              <a:solidFill>
                <a:srgbClr val="343434"/>
              </a:solidFill>
              <a:latin typeface="TT Hoves"/>
              <a:ea typeface="TT Hoves"/>
              <a:cs typeface="TT Hoves"/>
              <a:sym typeface="TT Hoves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2124550" y="1948434"/>
            <a:ext cx="3769137" cy="4328781"/>
          </a:xfrm>
          <a:custGeom>
            <a:avLst/>
            <a:gdLst/>
            <a:ahLst/>
            <a:cxnLst/>
            <a:rect l="l" t="t" r="r" b="b"/>
            <a:pathLst>
              <a:path w="3769137" h="4328781">
                <a:moveTo>
                  <a:pt x="0" y="0"/>
                </a:moveTo>
                <a:lnTo>
                  <a:pt x="3769137" y="0"/>
                </a:lnTo>
                <a:lnTo>
                  <a:pt x="3769137" y="4328781"/>
                </a:lnTo>
                <a:lnTo>
                  <a:pt x="0" y="432878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4543" b="-9181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0" name="TextBox 30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11</a:t>
            </a: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34040" y="-1946085"/>
            <a:ext cx="20912990" cy="20912990"/>
          </a:xfrm>
          <a:custGeom>
            <a:avLst/>
            <a:gdLst/>
            <a:ahLst/>
            <a:cxnLst/>
            <a:rect l="l" t="t" r="r" b="b"/>
            <a:pathLst>
              <a:path w="20912990" h="20912990">
                <a:moveTo>
                  <a:pt x="0" y="0"/>
                </a:moveTo>
                <a:lnTo>
                  <a:pt x="20912990" y="0"/>
                </a:lnTo>
                <a:lnTo>
                  <a:pt x="20912990" y="20912990"/>
                </a:lnTo>
                <a:lnTo>
                  <a:pt x="0" y="2091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13156201" y="1028700"/>
            <a:ext cx="1705837" cy="464881"/>
            <a:chOff x="0" y="0"/>
            <a:chExt cx="449274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274" cy="122438"/>
            </a:xfrm>
            <a:custGeom>
              <a:avLst/>
              <a:gdLst/>
              <a:ahLst/>
              <a:cxnLst/>
              <a:rect l="l" t="t" r="r" b="b"/>
              <a:pathLst>
                <a:path w="449274" h="122438">
                  <a:moveTo>
                    <a:pt x="0" y="0"/>
                  </a:moveTo>
                  <a:lnTo>
                    <a:pt x="449274" y="0"/>
                  </a:lnTo>
                  <a:lnTo>
                    <a:pt x="449274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F0AF1B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9274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59149" y="1764797"/>
            <a:ext cx="14769703" cy="8176159"/>
          </a:xfrm>
          <a:custGeom>
            <a:avLst/>
            <a:gdLst/>
            <a:ahLst/>
            <a:cxnLst/>
            <a:rect l="l" t="t" r="r" b="b"/>
            <a:pathLst>
              <a:path w="14769703" h="8176159">
                <a:moveTo>
                  <a:pt x="0" y="0"/>
                </a:moveTo>
                <a:lnTo>
                  <a:pt x="14769702" y="0"/>
                </a:lnTo>
                <a:lnTo>
                  <a:pt x="14769702" y="8176159"/>
                </a:lnTo>
                <a:lnTo>
                  <a:pt x="0" y="8176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7579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TextBox 7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98576" y="1051590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08326" y="1066830"/>
            <a:ext cx="154692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Marketing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12</a:t>
            </a: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65526" y="2373110"/>
            <a:ext cx="18395793" cy="18395793"/>
          </a:xfrm>
          <a:custGeom>
            <a:avLst/>
            <a:gdLst/>
            <a:ahLst/>
            <a:cxnLst/>
            <a:rect l="l" t="t" r="r" b="b"/>
            <a:pathLst>
              <a:path w="18395793" h="18395793">
                <a:moveTo>
                  <a:pt x="0" y="0"/>
                </a:moveTo>
                <a:lnTo>
                  <a:pt x="18395793" y="0"/>
                </a:lnTo>
                <a:lnTo>
                  <a:pt x="18395793" y="18395793"/>
                </a:lnTo>
                <a:lnTo>
                  <a:pt x="0" y="18395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15045846" y="1028700"/>
            <a:ext cx="2361310" cy="464881"/>
            <a:chOff x="0" y="0"/>
            <a:chExt cx="621909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1909" cy="122438"/>
            </a:xfrm>
            <a:custGeom>
              <a:avLst/>
              <a:gdLst/>
              <a:ahLst/>
              <a:cxnLst/>
              <a:rect l="l" t="t" r="r" b="b"/>
              <a:pathLst>
                <a:path w="621909" h="122438">
                  <a:moveTo>
                    <a:pt x="0" y="0"/>
                  </a:moveTo>
                  <a:lnTo>
                    <a:pt x="621909" y="0"/>
                  </a:lnTo>
                  <a:lnTo>
                    <a:pt x="621909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1ACDA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21909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98576" y="1051590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18385" y="1042065"/>
            <a:ext cx="2105658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Communication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53004" y="2393146"/>
            <a:ext cx="10529589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9999" b="1" spc="-679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Communication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7661192" y="1972625"/>
            <a:ext cx="11682443" cy="8265329"/>
          </a:xfrm>
          <a:custGeom>
            <a:avLst/>
            <a:gdLst/>
            <a:ahLst/>
            <a:cxnLst/>
            <a:rect l="l" t="t" r="r" b="b"/>
            <a:pathLst>
              <a:path w="11682443" h="8265329">
                <a:moveTo>
                  <a:pt x="0" y="0"/>
                </a:moveTo>
                <a:lnTo>
                  <a:pt x="11682444" y="0"/>
                </a:lnTo>
                <a:lnTo>
                  <a:pt x="11682444" y="8265329"/>
                </a:lnTo>
                <a:lnTo>
                  <a:pt x="0" y="826532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6" name="TextBox 16"/>
          <p:cNvSpPr txBox="1"/>
          <p:nvPr/>
        </p:nvSpPr>
        <p:spPr>
          <a:xfrm>
            <a:off x="1667112" y="3775474"/>
            <a:ext cx="6909820" cy="2329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Metro elements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Color pallette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Logo, name, and slogan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Subway map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661192" y="3880249"/>
            <a:ext cx="2369075" cy="3240523"/>
            <a:chOff x="0" y="0"/>
            <a:chExt cx="796392" cy="10893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6392" cy="1089340"/>
            </a:xfrm>
            <a:custGeom>
              <a:avLst/>
              <a:gdLst/>
              <a:ahLst/>
              <a:cxnLst/>
              <a:rect l="l" t="t" r="r" b="b"/>
              <a:pathLst>
                <a:path w="796392" h="1089340">
                  <a:moveTo>
                    <a:pt x="0" y="0"/>
                  </a:moveTo>
                  <a:lnTo>
                    <a:pt x="796392" y="0"/>
                  </a:lnTo>
                  <a:lnTo>
                    <a:pt x="796392" y="1089340"/>
                  </a:lnTo>
                  <a:lnTo>
                    <a:pt x="0" y="108934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237" r="-237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13</a:t>
            </a: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94842" y="-7798086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15045846" y="1028700"/>
            <a:ext cx="2361310" cy="464881"/>
            <a:chOff x="0" y="0"/>
            <a:chExt cx="621909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1909" cy="122438"/>
            </a:xfrm>
            <a:custGeom>
              <a:avLst/>
              <a:gdLst/>
              <a:ahLst/>
              <a:cxnLst/>
              <a:rect l="l" t="t" r="r" b="b"/>
              <a:pathLst>
                <a:path w="621909" h="122438">
                  <a:moveTo>
                    <a:pt x="0" y="0"/>
                  </a:moveTo>
                  <a:lnTo>
                    <a:pt x="621909" y="0"/>
                  </a:lnTo>
                  <a:lnTo>
                    <a:pt x="621909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1ACDA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21909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598576" y="1742687"/>
            <a:ext cx="5808580" cy="8210007"/>
          </a:xfrm>
          <a:custGeom>
            <a:avLst/>
            <a:gdLst/>
            <a:ahLst/>
            <a:cxnLst/>
            <a:rect l="l" t="t" r="r" b="b"/>
            <a:pathLst>
              <a:path w="5808580" h="8210007">
                <a:moveTo>
                  <a:pt x="0" y="0"/>
                </a:moveTo>
                <a:lnTo>
                  <a:pt x="5808580" y="0"/>
                </a:lnTo>
                <a:lnTo>
                  <a:pt x="5808580" y="8210007"/>
                </a:lnTo>
                <a:lnTo>
                  <a:pt x="0" y="821000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TextBox 7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98576" y="1051590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18385" y="1042065"/>
            <a:ext cx="2105658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Communication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53004" y="2393146"/>
            <a:ext cx="10529589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9999" b="1" spc="-679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Communication</a:t>
            </a:r>
          </a:p>
        </p:txBody>
      </p:sp>
      <p:sp>
        <p:nvSpPr>
          <p:cNvPr id="16" name="Freeform 16"/>
          <p:cNvSpPr/>
          <p:nvPr/>
        </p:nvSpPr>
        <p:spPr>
          <a:xfrm>
            <a:off x="273978" y="2780496"/>
            <a:ext cx="10935316" cy="8293055"/>
          </a:xfrm>
          <a:custGeom>
            <a:avLst/>
            <a:gdLst/>
            <a:ahLst/>
            <a:cxnLst/>
            <a:rect l="l" t="t" r="r" b="b"/>
            <a:pathLst>
              <a:path w="10935316" h="8293055">
                <a:moveTo>
                  <a:pt x="0" y="0"/>
                </a:moveTo>
                <a:lnTo>
                  <a:pt x="10935316" y="0"/>
                </a:lnTo>
                <a:lnTo>
                  <a:pt x="10935316" y="8293055"/>
                </a:lnTo>
                <a:lnTo>
                  <a:pt x="0" y="829305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1116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7" name="TextBox 17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14</a:t>
            </a: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15147" y="-2219055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10"/>
                </a:lnTo>
                <a:lnTo>
                  <a:pt x="0" y="147251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10740482" y="7688345"/>
            <a:ext cx="6583561" cy="125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99"/>
              </a:lnSpc>
            </a:pPr>
            <a:r>
              <a:rPr lang="en-US" sz="10999" b="1" spc="-747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Conclusion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424658"/>
            <a:ext cx="273982" cy="245024"/>
            <a:chOff x="0" y="0"/>
            <a:chExt cx="91718" cy="820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2B534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119808"/>
            <a:ext cx="273982" cy="245024"/>
            <a:chOff x="0" y="0"/>
            <a:chExt cx="91718" cy="820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2B534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5816783"/>
            <a:ext cx="273982" cy="245024"/>
            <a:chOff x="0" y="0"/>
            <a:chExt cx="91718" cy="820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2B534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7513759"/>
            <a:ext cx="273982" cy="245024"/>
            <a:chOff x="0" y="0"/>
            <a:chExt cx="91718" cy="820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2B534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88445" y="2313244"/>
            <a:ext cx="8830044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Problem solved</a:t>
            </a:r>
          </a:p>
          <a:p>
            <a:pPr algn="l">
              <a:lnSpc>
                <a:spcPts val="3090"/>
              </a:lnSpc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Successfully addressing digital isolation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88445" y="4008395"/>
            <a:ext cx="8824546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Hardware</a:t>
            </a:r>
          </a:p>
          <a:p>
            <a:pPr algn="l">
              <a:lnSpc>
                <a:spcPts val="3090"/>
              </a:lnSpc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Achieves instant touch detection to activate interactive LED lights on the ceiling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88445" y="5705370"/>
            <a:ext cx="9568746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Software</a:t>
            </a:r>
          </a:p>
          <a:p>
            <a:pPr algn="l">
              <a:lnSpc>
                <a:spcPts val="3090"/>
              </a:lnSpc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Processes and displays anonymous community messages while protecting user privacy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88445" y="7402345"/>
            <a:ext cx="8830044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Result</a:t>
            </a:r>
          </a:p>
          <a:p>
            <a:pPr algn="l">
              <a:lnSpc>
                <a:spcPts val="3090"/>
              </a:lnSpc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Transforms a cold, routine commute into a human, shared experience</a:t>
            </a:r>
          </a:p>
        </p:txBody>
      </p:sp>
      <p:sp>
        <p:nvSpPr>
          <p:cNvPr id="20" name="AutoShape 20"/>
          <p:cNvSpPr/>
          <p:nvPr/>
        </p:nvSpPr>
        <p:spPr>
          <a:xfrm>
            <a:off x="1165691" y="0"/>
            <a:ext cx="0" cy="2176545"/>
          </a:xfrm>
          <a:prstGeom prst="line">
            <a:avLst/>
          </a:prstGeom>
          <a:ln w="104775" cap="flat">
            <a:solidFill>
              <a:srgbClr val="72B53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1" name="AutoShape 21"/>
          <p:cNvSpPr/>
          <p:nvPr/>
        </p:nvSpPr>
        <p:spPr>
          <a:xfrm flipH="1">
            <a:off x="1165691" y="8093670"/>
            <a:ext cx="0" cy="2193330"/>
          </a:xfrm>
          <a:prstGeom prst="line">
            <a:avLst/>
          </a:prstGeom>
          <a:ln w="104775" cap="flat">
            <a:solidFill>
              <a:srgbClr val="72B53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2" name="AutoShape 22"/>
          <p:cNvSpPr/>
          <p:nvPr/>
        </p:nvSpPr>
        <p:spPr>
          <a:xfrm flipH="1">
            <a:off x="1165691" y="6396695"/>
            <a:ext cx="0" cy="872550"/>
          </a:xfrm>
          <a:prstGeom prst="line">
            <a:avLst/>
          </a:prstGeom>
          <a:ln w="104775" cap="flat">
            <a:solidFill>
              <a:srgbClr val="72B53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3" name="AutoShape 23"/>
          <p:cNvSpPr/>
          <p:nvPr/>
        </p:nvSpPr>
        <p:spPr>
          <a:xfrm flipH="1">
            <a:off x="1165691" y="4654533"/>
            <a:ext cx="0" cy="872550"/>
          </a:xfrm>
          <a:prstGeom prst="line">
            <a:avLst/>
          </a:prstGeom>
          <a:ln w="104775" cap="flat">
            <a:solidFill>
              <a:srgbClr val="72B53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4" name="AutoShape 24"/>
          <p:cNvSpPr/>
          <p:nvPr/>
        </p:nvSpPr>
        <p:spPr>
          <a:xfrm flipH="1">
            <a:off x="1165691" y="2961508"/>
            <a:ext cx="0" cy="872550"/>
          </a:xfrm>
          <a:prstGeom prst="line">
            <a:avLst/>
          </a:prstGeom>
          <a:ln w="104775" cap="flat">
            <a:solidFill>
              <a:srgbClr val="72B53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5" name="Freeform 25"/>
          <p:cNvSpPr/>
          <p:nvPr/>
        </p:nvSpPr>
        <p:spPr>
          <a:xfrm>
            <a:off x="13970374" y="8964352"/>
            <a:ext cx="3288926" cy="587895"/>
          </a:xfrm>
          <a:custGeom>
            <a:avLst/>
            <a:gdLst/>
            <a:ahLst/>
            <a:cxnLst/>
            <a:rect l="l" t="t" r="r" b="b"/>
            <a:pathLst>
              <a:path w="3288926" h="587895">
                <a:moveTo>
                  <a:pt x="0" y="0"/>
                </a:moveTo>
                <a:lnTo>
                  <a:pt x="3288926" y="0"/>
                </a:lnTo>
                <a:lnTo>
                  <a:pt x="3288926" y="587896"/>
                </a:lnTo>
                <a:lnTo>
                  <a:pt x="0" y="58789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6" name="Freeform 26"/>
          <p:cNvSpPr/>
          <p:nvPr/>
        </p:nvSpPr>
        <p:spPr>
          <a:xfrm>
            <a:off x="11472027" y="1782980"/>
            <a:ext cx="5852015" cy="5486264"/>
          </a:xfrm>
          <a:custGeom>
            <a:avLst/>
            <a:gdLst/>
            <a:ahLst/>
            <a:cxnLst/>
            <a:rect l="l" t="t" r="r" b="b"/>
            <a:pathLst>
              <a:path w="5852015" h="5486264">
                <a:moveTo>
                  <a:pt x="0" y="0"/>
                </a:moveTo>
                <a:lnTo>
                  <a:pt x="5852015" y="0"/>
                </a:lnTo>
                <a:lnTo>
                  <a:pt x="5852015" y="5486265"/>
                </a:lnTo>
                <a:lnTo>
                  <a:pt x="0" y="548626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7" name="TextBox 27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15</a:t>
            </a: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6342" y="5167415"/>
            <a:ext cx="14495650" cy="43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00"/>
              </a:lnSpc>
            </a:pPr>
            <a:r>
              <a:rPr lang="en-US" sz="20000" b="1" spc="-136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THANK</a:t>
            </a:r>
          </a:p>
          <a:p>
            <a:pPr algn="r">
              <a:lnSpc>
                <a:spcPts val="16000"/>
              </a:lnSpc>
            </a:pPr>
            <a:r>
              <a:rPr lang="en-US" sz="20000" b="1" spc="-136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YOU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553372"/>
            <a:chOff x="0" y="0"/>
            <a:chExt cx="4274726" cy="1457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45744"/>
            </a:xfrm>
            <a:custGeom>
              <a:avLst/>
              <a:gdLst/>
              <a:ahLst/>
              <a:cxnLst/>
              <a:rect l="l" t="t" r="r" b="b"/>
              <a:pathLst>
                <a:path w="4274726" h="145744">
                  <a:moveTo>
                    <a:pt x="0" y="0"/>
                  </a:moveTo>
                  <a:lnTo>
                    <a:pt x="4274726" y="0"/>
                  </a:lnTo>
                  <a:lnTo>
                    <a:pt x="4274726" y="145744"/>
                  </a:lnTo>
                  <a:lnTo>
                    <a:pt x="0" y="145744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183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61436" y="1052656"/>
            <a:ext cx="4141332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 spc="-5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Group 05 - Digital art - EPS </a:t>
            </a:r>
          </a:p>
        </p:txBody>
      </p:sp>
      <p:sp>
        <p:nvSpPr>
          <p:cNvPr id="7" name="Freeform 7"/>
          <p:cNvSpPr/>
          <p:nvPr/>
        </p:nvSpPr>
        <p:spPr>
          <a:xfrm>
            <a:off x="9954166" y="3250872"/>
            <a:ext cx="7305134" cy="1305793"/>
          </a:xfrm>
          <a:custGeom>
            <a:avLst/>
            <a:gdLst/>
            <a:ahLst/>
            <a:cxnLst/>
            <a:rect l="l" t="t" r="r" b="b"/>
            <a:pathLst>
              <a:path w="7305134" h="1305793">
                <a:moveTo>
                  <a:pt x="0" y="0"/>
                </a:moveTo>
                <a:lnTo>
                  <a:pt x="7305134" y="0"/>
                </a:lnTo>
                <a:lnTo>
                  <a:pt x="7305134" y="1305792"/>
                </a:lnTo>
                <a:lnTo>
                  <a:pt x="0" y="130579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8" name="Freeform 8"/>
          <p:cNvSpPr/>
          <p:nvPr/>
        </p:nvSpPr>
        <p:spPr>
          <a:xfrm>
            <a:off x="1028700" y="8563450"/>
            <a:ext cx="3254525" cy="694850"/>
          </a:xfrm>
          <a:custGeom>
            <a:avLst/>
            <a:gdLst/>
            <a:ahLst/>
            <a:cxnLst/>
            <a:rect l="l" t="t" r="r" b="b"/>
            <a:pathLst>
              <a:path w="3254525" h="694850">
                <a:moveTo>
                  <a:pt x="0" y="0"/>
                </a:moveTo>
                <a:lnTo>
                  <a:pt x="3254525" y="0"/>
                </a:lnTo>
                <a:lnTo>
                  <a:pt x="3254525" y="694850"/>
                </a:lnTo>
                <a:lnTo>
                  <a:pt x="0" y="6948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25150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-10572192" y="78546"/>
            <a:ext cx="17664657" cy="17664657"/>
          </a:xfrm>
          <a:custGeom>
            <a:avLst/>
            <a:gdLst/>
            <a:ahLst/>
            <a:cxnLst/>
            <a:rect l="l" t="t" r="r" b="b"/>
            <a:pathLst>
              <a:path w="17664657" h="17664657">
                <a:moveTo>
                  <a:pt x="0" y="0"/>
                </a:moveTo>
                <a:lnTo>
                  <a:pt x="17664658" y="0"/>
                </a:lnTo>
                <a:lnTo>
                  <a:pt x="17664658" y="17664658"/>
                </a:lnTo>
                <a:lnTo>
                  <a:pt x="0" y="176646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Freeform 10"/>
          <p:cNvSpPr/>
          <p:nvPr/>
        </p:nvSpPr>
        <p:spPr>
          <a:xfrm>
            <a:off x="1161436" y="2219682"/>
            <a:ext cx="4307651" cy="5847636"/>
          </a:xfrm>
          <a:custGeom>
            <a:avLst/>
            <a:gdLst/>
            <a:ahLst/>
            <a:cxnLst/>
            <a:rect l="l" t="t" r="r" b="b"/>
            <a:pathLst>
              <a:path w="4307651" h="5847636">
                <a:moveTo>
                  <a:pt x="0" y="0"/>
                </a:moveTo>
                <a:lnTo>
                  <a:pt x="4307651" y="0"/>
                </a:lnTo>
                <a:lnTo>
                  <a:pt x="4307651" y="5847636"/>
                </a:lnTo>
                <a:lnTo>
                  <a:pt x="0" y="58476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TextBox 11"/>
          <p:cNvSpPr txBox="1"/>
          <p:nvPr/>
        </p:nvSpPr>
        <p:spPr>
          <a:xfrm>
            <a:off x="11020972" y="1052656"/>
            <a:ext cx="8271908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Leon - Giulia - Julian - Paula - Rui - Anna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16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3086100" cy="464881"/>
            <a:chOff x="0" y="0"/>
            <a:chExt cx="812800" cy="12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22438"/>
            </a:xfrm>
            <a:custGeom>
              <a:avLst/>
              <a:gdLst/>
              <a:ahLst/>
              <a:cxnLst/>
              <a:rect l="l" t="t" r="r" b="b"/>
              <a:pathLst>
                <a:path w="812800" h="122438">
                  <a:moveTo>
                    <a:pt x="0" y="0"/>
                  </a:moveTo>
                  <a:lnTo>
                    <a:pt x="812800" y="0"/>
                  </a:lnTo>
                  <a:lnTo>
                    <a:pt x="812800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F0AF1B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67261" y="-1896240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6" name="Group 6"/>
          <p:cNvGrpSpPr/>
          <p:nvPr/>
        </p:nvGrpSpPr>
        <p:grpSpPr>
          <a:xfrm>
            <a:off x="11982595" y="2224619"/>
            <a:ext cx="5010543" cy="7033681"/>
            <a:chOff x="0" y="0"/>
            <a:chExt cx="812800" cy="11409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140989"/>
            </a:xfrm>
            <a:custGeom>
              <a:avLst/>
              <a:gdLst/>
              <a:ahLst/>
              <a:cxnLst/>
              <a:rect l="l" t="t" r="r" b="b"/>
              <a:pathLst>
                <a:path w="812800" h="1140989">
                  <a:moveTo>
                    <a:pt x="0" y="0"/>
                  </a:moveTo>
                  <a:lnTo>
                    <a:pt x="812800" y="0"/>
                  </a:lnTo>
                  <a:lnTo>
                    <a:pt x="812800" y="1140989"/>
                  </a:lnTo>
                  <a:lnTo>
                    <a:pt x="0" y="1140989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2641" r="-2641"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17745" y="1113503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45628" y="1063973"/>
            <a:ext cx="117425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34256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2194" y="1054448"/>
            <a:ext cx="265911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Problem Statement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699" y="2341245"/>
            <a:ext cx="15275699" cy="2493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9600" b="1" spc="-816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Problem</a:t>
            </a:r>
            <a:r>
              <a:rPr lang="en-US" sz="11500" b="1" spc="-816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 </a:t>
            </a:r>
          </a:p>
          <a:p>
            <a:pPr algn="just">
              <a:lnSpc>
                <a:spcPts val="9600"/>
              </a:lnSpc>
            </a:pPr>
            <a:r>
              <a:rPr lang="en-US" sz="11500" b="1" spc="-816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Statement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88445" y="5354901"/>
            <a:ext cx="8830044" cy="16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8"/>
              </a:lnSpc>
            </a:pPr>
            <a:r>
              <a:rPr lang="en-US" sz="36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Digital Isolation</a:t>
            </a:r>
          </a:p>
          <a:p>
            <a:pPr algn="l">
              <a:lnSpc>
                <a:spcPts val="3090"/>
              </a:lnSpc>
            </a:pPr>
            <a:endParaRPr lang="en-US" sz="3600" b="1">
              <a:solidFill>
                <a:srgbClr val="343434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l">
              <a:lnSpc>
                <a:spcPts val="309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⟶ </a:t>
            </a: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Metro passengers are physically packed but socially disconnected within private screen bubbles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88445" y="7520177"/>
            <a:ext cx="9626461" cy="173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8"/>
              </a:lnSpc>
            </a:pPr>
            <a:r>
              <a:rPr lang="en-US" sz="36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Passive Users</a:t>
            </a:r>
          </a:p>
          <a:p>
            <a:pPr algn="l">
              <a:lnSpc>
                <a:spcPts val="3708"/>
              </a:lnSpc>
            </a:pPr>
            <a:endParaRPr lang="en-US" sz="3600" b="1">
              <a:solidFill>
                <a:srgbClr val="343434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 algn="l">
              <a:lnSpc>
                <a:spcPts val="309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⟶ </a:t>
            </a: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Transit has shifted from a shared community space to a passive "digital void"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28700" y="5466314"/>
            <a:ext cx="273982" cy="245024"/>
            <a:chOff x="0" y="0"/>
            <a:chExt cx="91718" cy="820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F0AF1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7665136"/>
            <a:ext cx="273982" cy="245024"/>
            <a:chOff x="0" y="0"/>
            <a:chExt cx="91718" cy="8202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F0AF1B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3015473" y="9444535"/>
            <a:ext cx="3288926" cy="587895"/>
          </a:xfrm>
          <a:custGeom>
            <a:avLst/>
            <a:gdLst/>
            <a:ahLst/>
            <a:cxnLst/>
            <a:rect l="l" t="t" r="r" b="b"/>
            <a:pathLst>
              <a:path w="3288926" h="587895">
                <a:moveTo>
                  <a:pt x="0" y="0"/>
                </a:moveTo>
                <a:lnTo>
                  <a:pt x="3288925" y="0"/>
                </a:lnTo>
                <a:lnTo>
                  <a:pt x="3288925" y="587895"/>
                </a:lnTo>
                <a:lnTo>
                  <a:pt x="0" y="58789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6" name="TextBox 26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486" y="-330404"/>
            <a:ext cx="19032567" cy="19032567"/>
          </a:xfrm>
          <a:custGeom>
            <a:avLst/>
            <a:gdLst/>
            <a:ahLst/>
            <a:cxnLst/>
            <a:rect l="l" t="t" r="r" b="b"/>
            <a:pathLst>
              <a:path w="19032567" h="19032567">
                <a:moveTo>
                  <a:pt x="0" y="0"/>
                </a:moveTo>
                <a:lnTo>
                  <a:pt x="19032567" y="0"/>
                </a:lnTo>
                <a:lnTo>
                  <a:pt x="19032567" y="19032567"/>
                </a:lnTo>
                <a:lnTo>
                  <a:pt x="0" y="190325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4167370" y="1028700"/>
            <a:ext cx="1566680" cy="464881"/>
            <a:chOff x="0" y="0"/>
            <a:chExt cx="412623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2623" cy="122438"/>
            </a:xfrm>
            <a:custGeom>
              <a:avLst/>
              <a:gdLst/>
              <a:ahLst/>
              <a:cxnLst/>
              <a:rect l="l" t="t" r="r" b="b"/>
              <a:pathLst>
                <a:path w="412623" h="122438">
                  <a:moveTo>
                    <a:pt x="0" y="0"/>
                  </a:moveTo>
                  <a:lnTo>
                    <a:pt x="412623" y="0"/>
                  </a:lnTo>
                  <a:lnTo>
                    <a:pt x="412623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D75025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2623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10993" y="1042065"/>
            <a:ext cx="112305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-4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Team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45628" y="1063973"/>
            <a:ext cx="117425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34256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45628" y="7601655"/>
            <a:ext cx="6236256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12000" b="1" spc="-816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Our Team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7517149" y="8982780"/>
            <a:ext cx="3288926" cy="587895"/>
          </a:xfrm>
          <a:custGeom>
            <a:avLst/>
            <a:gdLst/>
            <a:ahLst/>
            <a:cxnLst/>
            <a:rect l="l" t="t" r="r" b="b"/>
            <a:pathLst>
              <a:path w="3288926" h="587895">
                <a:moveTo>
                  <a:pt x="0" y="0"/>
                </a:moveTo>
                <a:lnTo>
                  <a:pt x="3288926" y="0"/>
                </a:lnTo>
                <a:lnTo>
                  <a:pt x="3288926" y="587896"/>
                </a:lnTo>
                <a:lnTo>
                  <a:pt x="0" y="58789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6" name="Freeform 16"/>
          <p:cNvSpPr/>
          <p:nvPr/>
        </p:nvSpPr>
        <p:spPr>
          <a:xfrm>
            <a:off x="810457" y="3130209"/>
            <a:ext cx="2656264" cy="2678831"/>
          </a:xfrm>
          <a:custGeom>
            <a:avLst/>
            <a:gdLst/>
            <a:ahLst/>
            <a:cxnLst/>
            <a:rect l="l" t="t" r="r" b="b"/>
            <a:pathLst>
              <a:path w="2656264" h="2678831">
                <a:moveTo>
                  <a:pt x="0" y="0"/>
                </a:moveTo>
                <a:lnTo>
                  <a:pt x="2656264" y="0"/>
                </a:lnTo>
                <a:lnTo>
                  <a:pt x="2656264" y="2678831"/>
                </a:lnTo>
                <a:lnTo>
                  <a:pt x="0" y="267883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8657" b="-18264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7" name="Freeform 17"/>
          <p:cNvSpPr/>
          <p:nvPr/>
        </p:nvSpPr>
        <p:spPr>
          <a:xfrm>
            <a:off x="15257131" y="3130209"/>
            <a:ext cx="2659923" cy="2678831"/>
          </a:xfrm>
          <a:custGeom>
            <a:avLst/>
            <a:gdLst/>
            <a:ahLst/>
            <a:cxnLst/>
            <a:rect l="l" t="t" r="r" b="b"/>
            <a:pathLst>
              <a:path w="2659923" h="2678831">
                <a:moveTo>
                  <a:pt x="0" y="0"/>
                </a:moveTo>
                <a:lnTo>
                  <a:pt x="2659923" y="0"/>
                </a:lnTo>
                <a:lnTo>
                  <a:pt x="2659923" y="2678831"/>
                </a:lnTo>
                <a:lnTo>
                  <a:pt x="0" y="267883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105" b="-14990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8" name="Freeform 18"/>
          <p:cNvSpPr/>
          <p:nvPr/>
        </p:nvSpPr>
        <p:spPr>
          <a:xfrm>
            <a:off x="3693951" y="3130209"/>
            <a:ext cx="2659923" cy="2678831"/>
          </a:xfrm>
          <a:custGeom>
            <a:avLst/>
            <a:gdLst/>
            <a:ahLst/>
            <a:cxnLst/>
            <a:rect l="l" t="t" r="r" b="b"/>
            <a:pathLst>
              <a:path w="2659923" h="2678831">
                <a:moveTo>
                  <a:pt x="0" y="0"/>
                </a:moveTo>
                <a:lnTo>
                  <a:pt x="2659923" y="0"/>
                </a:lnTo>
                <a:lnTo>
                  <a:pt x="2659923" y="2678831"/>
                </a:lnTo>
                <a:lnTo>
                  <a:pt x="0" y="267883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4990" b="-12105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9" name="Freeform 19"/>
          <p:cNvSpPr/>
          <p:nvPr/>
        </p:nvSpPr>
        <p:spPr>
          <a:xfrm>
            <a:off x="6588275" y="3130209"/>
            <a:ext cx="2659923" cy="2678831"/>
          </a:xfrm>
          <a:custGeom>
            <a:avLst/>
            <a:gdLst/>
            <a:ahLst/>
            <a:cxnLst/>
            <a:rect l="l" t="t" r="r" b="b"/>
            <a:pathLst>
              <a:path w="2659923" h="2678831">
                <a:moveTo>
                  <a:pt x="0" y="0"/>
                </a:moveTo>
                <a:lnTo>
                  <a:pt x="2659923" y="0"/>
                </a:lnTo>
                <a:lnTo>
                  <a:pt x="2659923" y="2678831"/>
                </a:lnTo>
                <a:lnTo>
                  <a:pt x="0" y="267883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5621" b="-21474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0" name="Freeform 20"/>
          <p:cNvSpPr/>
          <p:nvPr/>
        </p:nvSpPr>
        <p:spPr>
          <a:xfrm>
            <a:off x="9476798" y="3130209"/>
            <a:ext cx="2656264" cy="2678831"/>
          </a:xfrm>
          <a:custGeom>
            <a:avLst/>
            <a:gdLst/>
            <a:ahLst/>
            <a:cxnLst/>
            <a:rect l="l" t="t" r="r" b="b"/>
            <a:pathLst>
              <a:path w="2656264" h="2678831">
                <a:moveTo>
                  <a:pt x="0" y="0"/>
                </a:moveTo>
                <a:lnTo>
                  <a:pt x="2656265" y="0"/>
                </a:lnTo>
                <a:lnTo>
                  <a:pt x="2656265" y="2678831"/>
                </a:lnTo>
                <a:lnTo>
                  <a:pt x="0" y="2678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4210" b="-22711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1" name="Freeform 21"/>
          <p:cNvSpPr/>
          <p:nvPr/>
        </p:nvSpPr>
        <p:spPr>
          <a:xfrm>
            <a:off x="12362807" y="3130209"/>
            <a:ext cx="2659923" cy="2678831"/>
          </a:xfrm>
          <a:custGeom>
            <a:avLst/>
            <a:gdLst/>
            <a:ahLst/>
            <a:cxnLst/>
            <a:rect l="l" t="t" r="r" b="b"/>
            <a:pathLst>
              <a:path w="2659923" h="2678831">
                <a:moveTo>
                  <a:pt x="0" y="0"/>
                </a:moveTo>
                <a:lnTo>
                  <a:pt x="2659923" y="0"/>
                </a:lnTo>
                <a:lnTo>
                  <a:pt x="2659923" y="2678831"/>
                </a:lnTo>
                <a:lnTo>
                  <a:pt x="0" y="267883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6640" b="-20456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2" name="TextBox 22"/>
          <p:cNvSpPr txBox="1"/>
          <p:nvPr/>
        </p:nvSpPr>
        <p:spPr>
          <a:xfrm>
            <a:off x="810457" y="5645734"/>
            <a:ext cx="2656264" cy="95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4"/>
              </a:lnSpc>
            </a:pPr>
            <a:endParaRPr/>
          </a:p>
          <a:p>
            <a:pPr algn="l">
              <a:lnSpc>
                <a:spcPts val="1924"/>
              </a:lnSpc>
            </a:pPr>
            <a:r>
              <a:rPr lang="en-US" sz="1765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Paula Macías Olmedo</a:t>
            </a:r>
          </a:p>
          <a:p>
            <a:pPr algn="l">
              <a:lnSpc>
                <a:spcPts val="1924"/>
              </a:lnSpc>
            </a:pPr>
            <a:r>
              <a:rPr lang="en-US" sz="1765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Industrial Organization Engineering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82474" y="5645734"/>
            <a:ext cx="2656264" cy="71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4"/>
              </a:lnSpc>
            </a:pPr>
            <a:endParaRPr/>
          </a:p>
          <a:p>
            <a:pPr algn="l">
              <a:lnSpc>
                <a:spcPts val="1924"/>
              </a:lnSpc>
            </a:pPr>
            <a:r>
              <a:rPr lang="en-US" sz="1765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Giulia Vaneeckhout</a:t>
            </a:r>
          </a:p>
          <a:p>
            <a:pPr algn="l">
              <a:lnSpc>
                <a:spcPts val="1924"/>
              </a:lnSpc>
            </a:pPr>
            <a:r>
              <a:rPr lang="en-US" sz="1765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Product Development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251330" y="5652737"/>
            <a:ext cx="2656264" cy="71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4"/>
              </a:lnSpc>
            </a:pPr>
            <a:endParaRPr/>
          </a:p>
          <a:p>
            <a:pPr algn="l">
              <a:lnSpc>
                <a:spcPts val="1924"/>
              </a:lnSpc>
            </a:pPr>
            <a:r>
              <a:rPr lang="en-US" sz="1765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Julian Bednarek</a:t>
            </a:r>
          </a:p>
          <a:p>
            <a:pPr algn="l">
              <a:lnSpc>
                <a:spcPts val="1924"/>
              </a:lnSpc>
            </a:pPr>
            <a:r>
              <a:rPr lang="en-US" sz="1765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Computer Science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366466" y="5652737"/>
            <a:ext cx="2656264" cy="71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4"/>
              </a:lnSpc>
            </a:pPr>
            <a:endParaRPr/>
          </a:p>
          <a:p>
            <a:pPr algn="l">
              <a:lnSpc>
                <a:spcPts val="1924"/>
              </a:lnSpc>
            </a:pPr>
            <a:r>
              <a:rPr lang="en-US" sz="1765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Anna Bentzen</a:t>
            </a:r>
          </a:p>
          <a:p>
            <a:pPr algn="l">
              <a:lnSpc>
                <a:spcPts val="1924"/>
              </a:lnSpc>
            </a:pPr>
            <a:r>
              <a:rPr lang="en-US" sz="1765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Information Technology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77943" y="5652737"/>
            <a:ext cx="2656264" cy="719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4"/>
              </a:lnSpc>
            </a:pPr>
            <a:endParaRPr/>
          </a:p>
          <a:p>
            <a:pPr algn="l">
              <a:lnSpc>
                <a:spcPts val="1924"/>
              </a:lnSpc>
            </a:pPr>
            <a:r>
              <a:rPr lang="en-US" sz="1765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Leon Gunsilius</a:t>
            </a:r>
          </a:p>
          <a:p>
            <a:pPr algn="l">
              <a:lnSpc>
                <a:spcPts val="1924"/>
              </a:lnSpc>
            </a:pPr>
            <a:r>
              <a:rPr lang="en-US" sz="1765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Interactive Media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693951" y="5645734"/>
            <a:ext cx="2656264" cy="95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4"/>
              </a:lnSpc>
            </a:pPr>
            <a:endParaRPr/>
          </a:p>
          <a:p>
            <a:pPr algn="l">
              <a:lnSpc>
                <a:spcPts val="1924"/>
              </a:lnSpc>
            </a:pPr>
            <a:r>
              <a:rPr lang="en-US" sz="1765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Rui Filipe Coutinho Mendes</a:t>
            </a:r>
          </a:p>
          <a:p>
            <a:pPr algn="l">
              <a:lnSpc>
                <a:spcPts val="1924"/>
              </a:lnSpc>
            </a:pPr>
            <a:r>
              <a:rPr lang="en-US" sz="1765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Systems Engineering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9"/>
          <p:cNvSpPr/>
          <p:nvPr/>
        </p:nvSpPr>
        <p:spPr>
          <a:xfrm>
            <a:off x="-4113584" y="3073557"/>
            <a:ext cx="13061930" cy="9177970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10" y="0"/>
                </a:lnTo>
                <a:lnTo>
                  <a:pt x="14725110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  <p:grpSp>
        <p:nvGrpSpPr>
          <p:cNvPr id="2" name="Group 2"/>
          <p:cNvGrpSpPr/>
          <p:nvPr/>
        </p:nvGrpSpPr>
        <p:grpSpPr>
          <a:xfrm>
            <a:off x="5959994" y="1028700"/>
            <a:ext cx="1817411" cy="464881"/>
            <a:chOff x="0" y="0"/>
            <a:chExt cx="478660" cy="12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8660" cy="122438"/>
            </a:xfrm>
            <a:custGeom>
              <a:avLst/>
              <a:gdLst/>
              <a:ahLst/>
              <a:cxnLst/>
              <a:rect l="l" t="t" r="r" b="b"/>
              <a:pathLst>
                <a:path w="478660" h="122438">
                  <a:moveTo>
                    <a:pt x="0" y="0"/>
                  </a:moveTo>
                  <a:lnTo>
                    <a:pt x="478660" y="0"/>
                  </a:lnTo>
                  <a:lnTo>
                    <a:pt x="478660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2B534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8660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83773" y="1054448"/>
            <a:ext cx="146000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-4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Connection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34256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6366" y="8521488"/>
            <a:ext cx="7387889" cy="127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12000" b="1" spc="-816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Solution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08526" y="6925830"/>
            <a:ext cx="5981324" cy="2951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Interactive Poles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Merging Colors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Presence of each individual changes the collective whole 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Shared artwork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70413" y="3724979"/>
            <a:ext cx="6257549" cy="173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The metro is the city's veins CONNECT and share is here to bring it to life</a:t>
            </a:r>
          </a:p>
        </p:txBody>
      </p:sp>
      <p:sp>
        <p:nvSpPr>
          <p:cNvPr id="16" name="Freeform 16"/>
          <p:cNvSpPr/>
          <p:nvPr/>
        </p:nvSpPr>
        <p:spPr>
          <a:xfrm>
            <a:off x="3706356" y="2357517"/>
            <a:ext cx="2419340" cy="2419340"/>
          </a:xfrm>
          <a:custGeom>
            <a:avLst/>
            <a:gdLst/>
            <a:ahLst/>
            <a:cxnLst/>
            <a:rect l="l" t="t" r="r" b="b"/>
            <a:pathLst>
              <a:path w="2419340" h="2419340">
                <a:moveTo>
                  <a:pt x="0" y="0"/>
                </a:moveTo>
                <a:lnTo>
                  <a:pt x="2419340" y="0"/>
                </a:lnTo>
                <a:lnTo>
                  <a:pt x="2419340" y="2419340"/>
                </a:lnTo>
                <a:lnTo>
                  <a:pt x="0" y="241934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7" name="Freeform 17"/>
          <p:cNvSpPr/>
          <p:nvPr/>
        </p:nvSpPr>
        <p:spPr>
          <a:xfrm>
            <a:off x="521999" y="3073557"/>
            <a:ext cx="2411864" cy="2411864"/>
          </a:xfrm>
          <a:custGeom>
            <a:avLst/>
            <a:gdLst/>
            <a:ahLst/>
            <a:cxnLst/>
            <a:rect l="l" t="t" r="r" b="b"/>
            <a:pathLst>
              <a:path w="2411864" h="2411864">
                <a:moveTo>
                  <a:pt x="0" y="0"/>
                </a:moveTo>
                <a:lnTo>
                  <a:pt x="2411864" y="0"/>
                </a:lnTo>
                <a:lnTo>
                  <a:pt x="2411864" y="2411864"/>
                </a:lnTo>
                <a:lnTo>
                  <a:pt x="0" y="241186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8" name="Freeform 18"/>
          <p:cNvSpPr/>
          <p:nvPr/>
        </p:nvSpPr>
        <p:spPr>
          <a:xfrm>
            <a:off x="3518883" y="5378789"/>
            <a:ext cx="2550694" cy="2550694"/>
          </a:xfrm>
          <a:custGeom>
            <a:avLst/>
            <a:gdLst/>
            <a:ahLst/>
            <a:cxnLst/>
            <a:rect l="l" t="t" r="r" b="b"/>
            <a:pathLst>
              <a:path w="2550694" h="2550694">
                <a:moveTo>
                  <a:pt x="0" y="0"/>
                </a:moveTo>
                <a:lnTo>
                  <a:pt x="2550694" y="0"/>
                </a:lnTo>
                <a:lnTo>
                  <a:pt x="2550694" y="2550694"/>
                </a:lnTo>
                <a:lnTo>
                  <a:pt x="0" y="255069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9" name="Freeform 19"/>
          <p:cNvSpPr/>
          <p:nvPr/>
        </p:nvSpPr>
        <p:spPr>
          <a:xfrm>
            <a:off x="6897221" y="3938161"/>
            <a:ext cx="3967369" cy="3967369"/>
          </a:xfrm>
          <a:custGeom>
            <a:avLst/>
            <a:gdLst/>
            <a:ahLst/>
            <a:cxnLst/>
            <a:rect l="l" t="t" r="r" b="b"/>
            <a:pathLst>
              <a:path w="3967369" h="3967369">
                <a:moveTo>
                  <a:pt x="0" y="0"/>
                </a:moveTo>
                <a:lnTo>
                  <a:pt x="3967369" y="0"/>
                </a:lnTo>
                <a:lnTo>
                  <a:pt x="3967369" y="3967369"/>
                </a:lnTo>
                <a:lnTo>
                  <a:pt x="0" y="396736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0" name="AutoShape 20"/>
          <p:cNvSpPr/>
          <p:nvPr/>
        </p:nvSpPr>
        <p:spPr>
          <a:xfrm flipV="1">
            <a:off x="2933863" y="3834251"/>
            <a:ext cx="772493" cy="445237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1" name="AutoShape 21"/>
          <p:cNvSpPr/>
          <p:nvPr/>
        </p:nvSpPr>
        <p:spPr>
          <a:xfrm flipH="1">
            <a:off x="4794230" y="4776857"/>
            <a:ext cx="121797" cy="601932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2" name="AutoShape 22"/>
          <p:cNvSpPr/>
          <p:nvPr/>
        </p:nvSpPr>
        <p:spPr>
          <a:xfrm flipH="1">
            <a:off x="6069577" y="5921846"/>
            <a:ext cx="827645" cy="73229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sp>
        <p:nvSpPr>
          <p:cNvPr id="23" name="TextBox 23"/>
          <p:cNvSpPr txBox="1"/>
          <p:nvPr/>
        </p:nvSpPr>
        <p:spPr>
          <a:xfrm>
            <a:off x="11470413" y="3178212"/>
            <a:ext cx="2847261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5000" b="1" spc="-34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CONNECT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470413" y="6303166"/>
            <a:ext cx="4809498" cy="544449"/>
            <a:chOff x="0" y="0"/>
            <a:chExt cx="6412664" cy="725932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340418"/>
              <a:ext cx="449397" cy="326699"/>
              <a:chOff x="0" y="0"/>
              <a:chExt cx="112829" cy="8202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12829" cy="82024"/>
              </a:xfrm>
              <a:custGeom>
                <a:avLst/>
                <a:gdLst/>
                <a:ahLst/>
                <a:cxnLst/>
                <a:rect l="l" t="t" r="r" b="b"/>
                <a:pathLst>
                  <a:path w="112829" h="82024">
                    <a:moveTo>
                      <a:pt x="0" y="0"/>
                    </a:moveTo>
                    <a:lnTo>
                      <a:pt x="112829" y="0"/>
                    </a:lnTo>
                    <a:lnTo>
                      <a:pt x="112829" y="82024"/>
                    </a:lnTo>
                    <a:lnTo>
                      <a:pt x="0" y="82024"/>
                    </a:lnTo>
                    <a:close/>
                  </a:path>
                </a:pathLst>
              </a:custGeom>
              <a:solidFill>
                <a:srgbClr val="71B432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142875"/>
                <a:ext cx="112829" cy="820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2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754093" y="47625"/>
              <a:ext cx="5658571" cy="678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08"/>
                </a:lnSpc>
              </a:pPr>
              <a:r>
                <a:rPr lang="en-US" sz="3600" b="1">
                  <a:solidFill>
                    <a:srgbClr val="343434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Visual connection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9994" y="1028700"/>
            <a:ext cx="1817411" cy="464881"/>
            <a:chOff x="0" y="0"/>
            <a:chExt cx="478660" cy="12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8660" cy="122438"/>
            </a:xfrm>
            <a:custGeom>
              <a:avLst/>
              <a:gdLst/>
              <a:ahLst/>
              <a:cxnLst/>
              <a:rect l="l" t="t" r="r" b="b"/>
              <a:pathLst>
                <a:path w="478660" h="122438">
                  <a:moveTo>
                    <a:pt x="0" y="0"/>
                  </a:moveTo>
                  <a:lnTo>
                    <a:pt x="478660" y="0"/>
                  </a:lnTo>
                  <a:lnTo>
                    <a:pt x="478660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2B534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8660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9932330" y="-1970250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6" name="Group 6"/>
          <p:cNvGrpSpPr/>
          <p:nvPr/>
        </p:nvGrpSpPr>
        <p:grpSpPr>
          <a:xfrm>
            <a:off x="1028700" y="3637012"/>
            <a:ext cx="5335811" cy="544449"/>
            <a:chOff x="0" y="0"/>
            <a:chExt cx="7114415" cy="72593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40418"/>
              <a:ext cx="498575" cy="326699"/>
              <a:chOff x="0" y="0"/>
              <a:chExt cx="125177" cy="820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5177" cy="82024"/>
              </a:xfrm>
              <a:custGeom>
                <a:avLst/>
                <a:gdLst/>
                <a:ahLst/>
                <a:cxnLst/>
                <a:rect l="l" t="t" r="r" b="b"/>
                <a:pathLst>
                  <a:path w="125177" h="82024">
                    <a:moveTo>
                      <a:pt x="0" y="0"/>
                    </a:moveTo>
                    <a:lnTo>
                      <a:pt x="125177" y="0"/>
                    </a:lnTo>
                    <a:lnTo>
                      <a:pt x="125177" y="82024"/>
                    </a:lnTo>
                    <a:lnTo>
                      <a:pt x="0" y="82024"/>
                    </a:lnTo>
                    <a:close/>
                  </a:path>
                </a:pathLst>
              </a:custGeom>
              <a:solidFill>
                <a:srgbClr val="71B432"/>
              </a:solidFill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42875"/>
                <a:ext cx="125177" cy="820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2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615" y="47625"/>
              <a:ext cx="6277799" cy="678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08"/>
                </a:lnSpc>
              </a:pPr>
              <a:r>
                <a:rPr lang="en-US" sz="3600" b="1">
                  <a:solidFill>
                    <a:srgbClr val="343434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Personal connection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396617" y="2810999"/>
            <a:ext cx="4003386" cy="4617172"/>
          </a:xfrm>
          <a:custGeom>
            <a:avLst/>
            <a:gdLst/>
            <a:ahLst/>
            <a:cxnLst/>
            <a:rect l="l" t="t" r="r" b="b"/>
            <a:pathLst>
              <a:path w="4003386" h="4617172">
                <a:moveTo>
                  <a:pt x="0" y="0"/>
                </a:moveTo>
                <a:lnTo>
                  <a:pt x="4003387" y="0"/>
                </a:lnTo>
                <a:lnTo>
                  <a:pt x="4003387" y="4617172"/>
                </a:lnTo>
                <a:lnTo>
                  <a:pt x="0" y="461717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8803" t="-4924" r="-39329" b="-9514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12"/>
          <p:cNvSpPr/>
          <p:nvPr/>
        </p:nvSpPr>
        <p:spPr>
          <a:xfrm>
            <a:off x="10870277" y="4228011"/>
            <a:ext cx="8533762" cy="6400322"/>
          </a:xfrm>
          <a:custGeom>
            <a:avLst/>
            <a:gdLst/>
            <a:ahLst/>
            <a:cxnLst/>
            <a:rect l="l" t="t" r="r" b="b"/>
            <a:pathLst>
              <a:path w="8533762" h="6400322">
                <a:moveTo>
                  <a:pt x="0" y="0"/>
                </a:moveTo>
                <a:lnTo>
                  <a:pt x="8533762" y="0"/>
                </a:lnTo>
                <a:lnTo>
                  <a:pt x="8533762" y="6400321"/>
                </a:lnTo>
                <a:lnTo>
                  <a:pt x="0" y="640032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TextBox 13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83773" y="1054448"/>
            <a:ext cx="146000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-4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Connection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34256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89387" y="4498365"/>
            <a:ext cx="7654613" cy="410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Send Message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“Tell someone about something you learned that positively changed your life”</a:t>
            </a:r>
          </a:p>
          <a:p>
            <a:pPr algn="l">
              <a:lnSpc>
                <a:spcPts val="4680"/>
              </a:lnSpc>
            </a:pPr>
            <a:endParaRPr lang="en-US" sz="300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4680"/>
              </a:lnSpc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Read Message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“Someone shared something they learned that positively changed their life”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46625" y="1028700"/>
            <a:ext cx="2052501" cy="464881"/>
            <a:chOff x="0" y="0"/>
            <a:chExt cx="540577" cy="1224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576" cy="122438"/>
            </a:xfrm>
            <a:custGeom>
              <a:avLst/>
              <a:gdLst/>
              <a:ahLst/>
              <a:cxnLst/>
              <a:rect l="l" t="t" r="r" b="b"/>
              <a:pathLst>
                <a:path w="540576" h="122438">
                  <a:moveTo>
                    <a:pt x="0" y="0"/>
                  </a:moveTo>
                  <a:lnTo>
                    <a:pt x="540576" y="0"/>
                  </a:lnTo>
                  <a:lnTo>
                    <a:pt x="540576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1ACDA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0577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799126" y="-1919004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6" name="Group 6"/>
          <p:cNvGrpSpPr/>
          <p:nvPr/>
        </p:nvGrpSpPr>
        <p:grpSpPr>
          <a:xfrm>
            <a:off x="8225211" y="2224285"/>
            <a:ext cx="9477457" cy="7402092"/>
            <a:chOff x="0" y="0"/>
            <a:chExt cx="1997402" cy="15600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7402" cy="1560013"/>
            </a:xfrm>
            <a:custGeom>
              <a:avLst/>
              <a:gdLst/>
              <a:ahLst/>
              <a:cxnLst/>
              <a:rect l="l" t="t" r="r" b="b"/>
              <a:pathLst>
                <a:path w="1997402" h="1560013">
                  <a:moveTo>
                    <a:pt x="1997402" y="47379"/>
                  </a:moveTo>
                  <a:lnTo>
                    <a:pt x="1997402" y="1512634"/>
                  </a:lnTo>
                  <a:cubicBezTo>
                    <a:pt x="1997402" y="1525199"/>
                    <a:pt x="1992410" y="1537250"/>
                    <a:pt x="1983525" y="1546136"/>
                  </a:cubicBezTo>
                  <a:cubicBezTo>
                    <a:pt x="1974640" y="1555021"/>
                    <a:pt x="1962589" y="1560013"/>
                    <a:pt x="1950023" y="1560013"/>
                  </a:cubicBezTo>
                  <a:lnTo>
                    <a:pt x="47379" y="1560013"/>
                  </a:lnTo>
                  <a:cubicBezTo>
                    <a:pt x="34813" y="1560013"/>
                    <a:pt x="22762" y="1555021"/>
                    <a:pt x="13877" y="1546136"/>
                  </a:cubicBezTo>
                  <a:cubicBezTo>
                    <a:pt x="4992" y="1537250"/>
                    <a:pt x="0" y="1525199"/>
                    <a:pt x="0" y="1512634"/>
                  </a:cubicBezTo>
                  <a:lnTo>
                    <a:pt x="0" y="47379"/>
                  </a:lnTo>
                  <a:cubicBezTo>
                    <a:pt x="0" y="34813"/>
                    <a:pt x="4992" y="22762"/>
                    <a:pt x="13877" y="13877"/>
                  </a:cubicBezTo>
                  <a:cubicBezTo>
                    <a:pt x="22762" y="4992"/>
                    <a:pt x="34813" y="0"/>
                    <a:pt x="47379" y="0"/>
                  </a:cubicBezTo>
                  <a:lnTo>
                    <a:pt x="1950023" y="0"/>
                  </a:lnTo>
                  <a:cubicBezTo>
                    <a:pt x="1962589" y="0"/>
                    <a:pt x="1974640" y="4992"/>
                    <a:pt x="1983525" y="13877"/>
                  </a:cubicBezTo>
                  <a:cubicBezTo>
                    <a:pt x="1992410" y="22762"/>
                    <a:pt x="1997402" y="34813"/>
                    <a:pt x="1997402" y="47379"/>
                  </a:cubicBezTo>
                  <a:close/>
                </a:path>
              </a:pathLst>
            </a:custGeom>
            <a:solidFill>
              <a:srgbClr val="71ACDA">
                <a:alpha val="4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97402" cy="1617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772876" y="3331534"/>
            <a:ext cx="273982" cy="245024"/>
            <a:chOff x="0" y="0"/>
            <a:chExt cx="91718" cy="820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1ACDA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5725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53675" y="1054448"/>
            <a:ext cx="162818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b="1" spc="-41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Target Group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30267" y="1063973"/>
            <a:ext cx="195232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Hardware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04135" y="3031082"/>
            <a:ext cx="8007832" cy="827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36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Young Urban Commuters</a:t>
            </a:r>
            <a:r>
              <a:rPr lang="en-US" sz="36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 (18-45)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Profile</a:t>
            </a: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: Students &amp; young professionals.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The problem:</a:t>
            </a: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 "Alone together" paradox</a:t>
            </a:r>
          </a:p>
          <a:p>
            <a:pPr algn="l">
              <a:lnSpc>
                <a:spcPts val="4680"/>
              </a:lnSpc>
            </a:pPr>
            <a:endParaRPr lang="en-US" sz="300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Why CONNECT Fits:</a:t>
            </a: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 Tech-loving users who want mental well-being and real connections.</a:t>
            </a:r>
          </a:p>
          <a:p>
            <a:pPr marL="647700" lvl="1" indent="-323850" algn="l">
              <a:lnSpc>
                <a:spcPts val="4680"/>
              </a:lnSpc>
              <a:buFont typeface="Arial"/>
              <a:buChar char="•"/>
            </a:pPr>
            <a:r>
              <a:rPr lang="en-US" sz="3000" b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Our goal:</a:t>
            </a:r>
            <a:r>
              <a:rPr lang="en-US" sz="300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 Stop passive scrolling with a fun, real-world moment</a:t>
            </a:r>
          </a:p>
          <a:p>
            <a:pPr algn="l">
              <a:lnSpc>
                <a:spcPts val="4574"/>
              </a:lnSpc>
            </a:pPr>
            <a:endParaRPr lang="en-US" sz="300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4574"/>
              </a:lnSpc>
            </a:pPr>
            <a:endParaRPr lang="en-US" sz="300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4574"/>
              </a:lnSpc>
            </a:pPr>
            <a:endParaRPr lang="en-US" sz="300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4574"/>
              </a:lnSpc>
            </a:pPr>
            <a:endParaRPr lang="en-US" sz="300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4574"/>
              </a:lnSpc>
            </a:pPr>
            <a:endParaRPr lang="en-US" sz="3000">
              <a:solidFill>
                <a:srgbClr val="343434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662761" y="8279657"/>
            <a:ext cx="3288926" cy="587895"/>
          </a:xfrm>
          <a:custGeom>
            <a:avLst/>
            <a:gdLst/>
            <a:ahLst/>
            <a:cxnLst/>
            <a:rect l="l" t="t" r="r" b="b"/>
            <a:pathLst>
              <a:path w="3288926" h="587895">
                <a:moveTo>
                  <a:pt x="0" y="0"/>
                </a:moveTo>
                <a:lnTo>
                  <a:pt x="3288926" y="0"/>
                </a:lnTo>
                <a:lnTo>
                  <a:pt x="3288926" y="587895"/>
                </a:lnTo>
                <a:lnTo>
                  <a:pt x="0" y="58789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2" name="Freeform 22"/>
          <p:cNvSpPr/>
          <p:nvPr/>
        </p:nvSpPr>
        <p:spPr>
          <a:xfrm>
            <a:off x="1187207" y="1563413"/>
            <a:ext cx="5756924" cy="7160174"/>
          </a:xfrm>
          <a:custGeom>
            <a:avLst/>
            <a:gdLst/>
            <a:ahLst/>
            <a:cxnLst/>
            <a:rect l="l" t="t" r="r" b="b"/>
            <a:pathLst>
              <a:path w="5756924" h="7160174">
                <a:moveTo>
                  <a:pt x="0" y="0"/>
                </a:moveTo>
                <a:lnTo>
                  <a:pt x="5756924" y="0"/>
                </a:lnTo>
                <a:lnTo>
                  <a:pt x="5756924" y="7160174"/>
                </a:lnTo>
                <a:lnTo>
                  <a:pt x="0" y="71601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3" name="TextBox 23"/>
          <p:cNvSpPr txBox="1"/>
          <p:nvPr/>
        </p:nvSpPr>
        <p:spPr>
          <a:xfrm>
            <a:off x="624702" y="8480203"/>
            <a:ext cx="9174419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9999" b="1" spc="-679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Target group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219408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9822126" y="1028700"/>
            <a:ext cx="1577884" cy="464881"/>
            <a:chOff x="0" y="0"/>
            <a:chExt cx="415574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5574" cy="122438"/>
            </a:xfrm>
            <a:custGeom>
              <a:avLst/>
              <a:gdLst/>
              <a:ahLst/>
              <a:cxnLst/>
              <a:rect l="l" t="t" r="r" b="b"/>
              <a:pathLst>
                <a:path w="415574" h="122438">
                  <a:moveTo>
                    <a:pt x="0" y="0"/>
                  </a:moveTo>
                  <a:lnTo>
                    <a:pt x="415574" y="0"/>
                  </a:lnTo>
                  <a:lnTo>
                    <a:pt x="415574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65D95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5574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30267" y="1054448"/>
            <a:ext cx="195232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-4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Hardware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358277" y="4143042"/>
            <a:ext cx="273982" cy="245024"/>
            <a:chOff x="0" y="0"/>
            <a:chExt cx="91718" cy="820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65D95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14300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8277" y="5995513"/>
            <a:ext cx="273982" cy="245024"/>
            <a:chOff x="0" y="0"/>
            <a:chExt cx="91718" cy="8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65D95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14300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3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58277" y="7850262"/>
            <a:ext cx="273982" cy="245024"/>
            <a:chOff x="0" y="0"/>
            <a:chExt cx="91718" cy="8202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1718" cy="82024"/>
            </a:xfrm>
            <a:custGeom>
              <a:avLst/>
              <a:gdLst/>
              <a:ahLst/>
              <a:cxnLst/>
              <a:rect l="l" t="t" r="r" b="b"/>
              <a:pathLst>
                <a:path w="91718" h="82024">
                  <a:moveTo>
                    <a:pt x="0" y="0"/>
                  </a:moveTo>
                  <a:lnTo>
                    <a:pt x="91718" y="0"/>
                  </a:lnTo>
                  <a:lnTo>
                    <a:pt x="91718" y="82024"/>
                  </a:lnTo>
                  <a:lnTo>
                    <a:pt x="0" y="82024"/>
                  </a:lnTo>
                  <a:close/>
                </a:path>
              </a:pathLst>
            </a:custGeom>
            <a:solidFill>
              <a:srgbClr val="765D95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14300"/>
              <a:ext cx="91718" cy="82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930818" y="3998505"/>
            <a:ext cx="8813382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 dirty="0" err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Velostat</a:t>
            </a:r>
            <a:r>
              <a:rPr lang="en-US" sz="2999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: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Detects </a:t>
            </a:r>
            <a:r>
              <a:rPr lang="en-US" sz="2999" dirty="0" err="1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presurre</a:t>
            </a:r>
            <a:r>
              <a:rPr lang="en-US" sz="2999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 and its magnitude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Copper plates are easy to recycle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30818" y="5850975"/>
            <a:ext cx="13024428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CAN bus: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Works well in noisy </a:t>
            </a:r>
            <a:r>
              <a:rPr lang="en-US" sz="2999" dirty="0" err="1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enviroment</a:t>
            </a:r>
            <a:r>
              <a:rPr lang="en-US" sz="2999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 (must have inside the metro)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Extremely reliable and scalable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30818" y="7705724"/>
            <a:ext cx="8279982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PA </a:t>
            </a:r>
            <a:r>
              <a:rPr lang="en-US" sz="2999" b="1" dirty="0" err="1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Nanovia</a:t>
            </a:r>
            <a:r>
              <a:rPr lang="en-US" sz="2999" b="1" dirty="0">
                <a:solidFill>
                  <a:srgbClr val="343434"/>
                </a:solidFill>
                <a:latin typeface="Aileron Bold"/>
                <a:ea typeface="Aileron Bold"/>
                <a:cs typeface="Aileron Bold"/>
                <a:sym typeface="Aileron Bold"/>
              </a:rPr>
              <a:t> rail: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Approved to use inside the metro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343434"/>
                </a:solidFill>
                <a:latin typeface="Aileron"/>
                <a:ea typeface="Aileron"/>
                <a:cs typeface="Aileron"/>
                <a:sym typeface="Aileron"/>
              </a:rPr>
              <a:t>Fire resistant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2387269"/>
            <a:ext cx="1543050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9999" b="1" spc="-679" dirty="0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Hardware development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219408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9822126" y="1028700"/>
            <a:ext cx="1577884" cy="464881"/>
            <a:chOff x="0" y="0"/>
            <a:chExt cx="415574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5574" cy="122438"/>
            </a:xfrm>
            <a:custGeom>
              <a:avLst/>
              <a:gdLst/>
              <a:ahLst/>
              <a:cxnLst/>
              <a:rect l="l" t="t" r="r" b="b"/>
              <a:pathLst>
                <a:path w="415574" h="122438">
                  <a:moveTo>
                    <a:pt x="0" y="0"/>
                  </a:moveTo>
                  <a:lnTo>
                    <a:pt x="415574" y="0"/>
                  </a:lnTo>
                  <a:lnTo>
                    <a:pt x="415574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65D95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5574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1558" y="2869618"/>
            <a:ext cx="11176335" cy="5636837"/>
          </a:xfrm>
          <a:custGeom>
            <a:avLst/>
            <a:gdLst/>
            <a:ahLst/>
            <a:cxnLst/>
            <a:rect l="l" t="t" r="r" b="b"/>
            <a:pathLst>
              <a:path w="11176335" h="5636837">
                <a:moveTo>
                  <a:pt x="0" y="0"/>
                </a:moveTo>
                <a:lnTo>
                  <a:pt x="11176335" y="0"/>
                </a:lnTo>
                <a:lnTo>
                  <a:pt x="11176335" y="5636836"/>
                </a:lnTo>
                <a:lnTo>
                  <a:pt x="0" y="56368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440" t="-5743" r="-2699" b="-7897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>
            <a:off x="13117867" y="2316992"/>
            <a:ext cx="4019970" cy="6742088"/>
          </a:xfrm>
          <a:custGeom>
            <a:avLst/>
            <a:gdLst/>
            <a:ahLst/>
            <a:cxnLst/>
            <a:rect l="l" t="t" r="r" b="b"/>
            <a:pathLst>
              <a:path w="4019970" h="6742088">
                <a:moveTo>
                  <a:pt x="0" y="0"/>
                </a:moveTo>
                <a:lnTo>
                  <a:pt x="4019970" y="0"/>
                </a:lnTo>
                <a:lnTo>
                  <a:pt x="4019970" y="6742088"/>
                </a:lnTo>
                <a:lnTo>
                  <a:pt x="0" y="674208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TextBox 8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30267" y="1054448"/>
            <a:ext cx="195232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-4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Hardware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8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219408"/>
            <a:ext cx="14725109" cy="14725109"/>
          </a:xfrm>
          <a:custGeom>
            <a:avLst/>
            <a:gdLst/>
            <a:ahLst/>
            <a:cxnLst/>
            <a:rect l="l" t="t" r="r" b="b"/>
            <a:pathLst>
              <a:path w="14725109" h="14725109">
                <a:moveTo>
                  <a:pt x="0" y="0"/>
                </a:moveTo>
                <a:lnTo>
                  <a:pt x="14725109" y="0"/>
                </a:lnTo>
                <a:lnTo>
                  <a:pt x="14725109" y="14725109"/>
                </a:lnTo>
                <a:lnTo>
                  <a:pt x="0" y="147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9822126" y="1028700"/>
            <a:ext cx="1577884" cy="464881"/>
            <a:chOff x="0" y="0"/>
            <a:chExt cx="415574" cy="12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5574" cy="122438"/>
            </a:xfrm>
            <a:custGeom>
              <a:avLst/>
              <a:gdLst/>
              <a:ahLst/>
              <a:cxnLst/>
              <a:rect l="l" t="t" r="r" b="b"/>
              <a:pathLst>
                <a:path w="415574" h="122438">
                  <a:moveTo>
                    <a:pt x="0" y="0"/>
                  </a:moveTo>
                  <a:lnTo>
                    <a:pt x="415574" y="0"/>
                  </a:lnTo>
                  <a:lnTo>
                    <a:pt x="415574" y="122438"/>
                  </a:lnTo>
                  <a:lnTo>
                    <a:pt x="0" y="122438"/>
                  </a:lnTo>
                  <a:close/>
                </a:path>
              </a:pathLst>
            </a:custGeom>
            <a:solidFill>
              <a:srgbClr val="765D95">
                <a:alpha val="60000"/>
              </a:srgbClr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15574" cy="160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400010" y="2041716"/>
            <a:ext cx="4059328" cy="7216584"/>
          </a:xfrm>
          <a:custGeom>
            <a:avLst/>
            <a:gdLst/>
            <a:ahLst/>
            <a:cxnLst/>
            <a:rect l="l" t="t" r="r" b="b"/>
            <a:pathLst>
              <a:path w="4059328" h="7216584">
                <a:moveTo>
                  <a:pt x="0" y="0"/>
                </a:moveTo>
                <a:lnTo>
                  <a:pt x="4059329" y="0"/>
                </a:lnTo>
                <a:lnTo>
                  <a:pt x="4059329" y="7216584"/>
                </a:lnTo>
                <a:lnTo>
                  <a:pt x="0" y="721658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>
            <a:off x="3900670" y="2041716"/>
            <a:ext cx="3971451" cy="7216584"/>
          </a:xfrm>
          <a:custGeom>
            <a:avLst/>
            <a:gdLst/>
            <a:ahLst/>
            <a:cxnLst/>
            <a:rect l="l" t="t" r="r" b="b"/>
            <a:pathLst>
              <a:path w="3971451" h="7216584">
                <a:moveTo>
                  <a:pt x="0" y="0"/>
                </a:moveTo>
                <a:lnTo>
                  <a:pt x="3971451" y="0"/>
                </a:lnTo>
                <a:lnTo>
                  <a:pt x="3971451" y="7216584"/>
                </a:lnTo>
                <a:lnTo>
                  <a:pt x="0" y="72165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1066" r="-111976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TextBox 8"/>
          <p:cNvSpPr txBox="1"/>
          <p:nvPr/>
        </p:nvSpPr>
        <p:spPr>
          <a:xfrm>
            <a:off x="4570237" y="1101120"/>
            <a:ext cx="11230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Team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46631" y="1088738"/>
            <a:ext cx="1460004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Connection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53675" y="1063973"/>
            <a:ext cx="162818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Target Group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30267" y="1054448"/>
            <a:ext cx="195232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-42">
                <a:solidFill>
                  <a:srgbClr val="242424"/>
                </a:solidFill>
                <a:latin typeface="Aileron Bold"/>
                <a:ea typeface="Aileron Bold"/>
                <a:cs typeface="Aileron Bold"/>
                <a:sym typeface="Aileron Bold"/>
              </a:rPr>
              <a:t>Hardware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53011" y="1076355"/>
            <a:ext cx="180975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Software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08326" y="1076355"/>
            <a:ext cx="154692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Marketing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1558" y="1101120"/>
            <a:ext cx="265911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Problem Statement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380540" y="1051590"/>
            <a:ext cx="187876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-36">
                <a:solidFill>
                  <a:srgbClr val="242424"/>
                </a:solidFill>
                <a:latin typeface="Aileron"/>
                <a:ea typeface="Aileron"/>
                <a:cs typeface="Aileron"/>
                <a:sym typeface="Aileron"/>
              </a:rPr>
              <a:t>Communication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894894" y="9788464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242424"/>
                </a:solidFill>
                <a:latin typeface="Canva Sans"/>
                <a:ea typeface="Canva Sans"/>
                <a:cs typeface="Canva Sans"/>
                <a:sym typeface="Canva Sans"/>
              </a:rPr>
              <a:t>9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566</Words>
  <Application>Microsoft Macintosh PowerPoint</Application>
  <PresentationFormat>Egendefinert</PresentationFormat>
  <Paragraphs>270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4" baseType="lpstr">
      <vt:lpstr>Aileron Bold</vt:lpstr>
      <vt:lpstr>TT Hoves</vt:lpstr>
      <vt:lpstr>Arial</vt:lpstr>
      <vt:lpstr>TT Hoves Bold</vt:lpstr>
      <vt:lpstr>Calibri</vt:lpstr>
      <vt:lpstr>Canva Sans</vt:lpstr>
      <vt:lpstr>Aileron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presentation</dc:title>
  <cp:lastModifiedBy>Anna Bentzen</cp:lastModifiedBy>
  <cp:revision>3</cp:revision>
  <dcterms:created xsi:type="dcterms:W3CDTF">2006-08-16T00:00:00Z</dcterms:created>
  <dcterms:modified xsi:type="dcterms:W3CDTF">2026-06-17T20:35:38Z</dcterms:modified>
  <dc:identifier>DAHLVTkthe0</dc:identifier>
</cp:coreProperties>
</file>